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C82A7D-D7AF-454A-86B8-DB8446FE1D31}">
  <a:tblStyle styleId="{01C82A7D-D7AF-454A-86B8-DB8446FE1D3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C164B31-FEAC-4DDF-BB8A-771620C469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9a1ea251b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9a1ea251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9a1ea251b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9a1ea251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a987942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fa9879427f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baca8188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baca8188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782e375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782e37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782e3753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782e375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fa9879427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78907b18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78907b1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78907b18d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78907b18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fa9879427f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baca8188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baca818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94e35f00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94e35f0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861eca9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861eca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e811e25b6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e811e25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76ea98c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e46b273b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e46b273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e46b273b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e46b27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e46b273b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e46b273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a98794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fa9879427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baca8188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baca818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78907b18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78907b1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Pointer Data: X, Y, Z, doppler, SNR, noise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Data: Weighted doppler, range, elevationMean, AzimuthMean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9a1ea251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9a1ea25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Autodesk Inventor Pro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fHm-YIy_uwtLtBd3iP2HdjGG708ixBih/view" TargetMode="External"/><Relationship Id="rId4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gif"/><Relationship Id="rId4" Type="http://schemas.openxmlformats.org/officeDocument/2006/relationships/image" Target="../media/image3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19150" y="3429000"/>
            <a:ext cx="6948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750"/>
              <a:t>Team 71: Virtual Computer Mouse using mmWave Radar (TI)</a:t>
            </a:r>
            <a:br>
              <a:rPr lang="en-US" sz="1750"/>
            </a:br>
            <a:r>
              <a:rPr lang="en-US" sz="1750"/>
              <a:t>Bi-Weekly Update 1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750"/>
              <a:t>Oscar Chavez Araiza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750"/>
              <a:t>Greyson Heath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750"/>
              <a:t>Daniel Lu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750"/>
              <a:t>Zane Meikle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750"/>
              <a:t>Sponsor: </a:t>
            </a:r>
            <a:r>
              <a:rPr lang="en-US" sz="1750"/>
              <a:t>Texas</a:t>
            </a:r>
            <a:r>
              <a:rPr lang="en-US" sz="1750"/>
              <a:t> Instruments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750"/>
              <a:t>TA: 	Vishwam Raval</a:t>
            </a:r>
            <a:endParaRPr sz="175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Enclosure Case (Top)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75" y="1928377"/>
            <a:ext cx="7407844" cy="47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Enclosure Case (Combined)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25" y="1852877"/>
            <a:ext cx="8237752" cy="47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/>
          </a:p>
        </p:txBody>
      </p:sp>
      <p:graphicFrame>
        <p:nvGraphicFramePr>
          <p:cNvPr id="183" name="Google Shape;183;p26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{01C82A7D-D7AF-454A-86B8-DB8446FE1D31}</a:tableStyleId>
              </a:tblPr>
              <a:tblGrid>
                <a:gridCol w="3886200"/>
                <a:gridCol w="3886200"/>
              </a:tblGrid>
              <a:tr h="103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Accomplished since 403</a:t>
                      </a:r>
                      <a:r>
                        <a:rPr lang="en-US" sz="1800" u="none" cap="none" strike="noStrike"/>
                        <a:t>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~11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&lt;1&gt; Meeting with sponsor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&lt;2&gt; Planning next steps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&lt;2&gt; Fixing version problems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&lt;6&gt; Fixing integration problems</a:t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Problems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TI produced demo code using Python 3.8, some members were using Python 3.12.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Some packages from v3.8 were not supported by v3.12.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ML saved model was not compatible with tensorflow for python 3.12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Progress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Version problems have been resolved</a:t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Recognition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457200" y="2049275"/>
            <a:ext cx="4157400" cy="9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1 (L-Clk)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Shine Gesture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22009" r="22787" t="0"/>
          <a:stretch/>
        </p:blipFill>
        <p:spPr>
          <a:xfrm>
            <a:off x="1203625" y="3229096"/>
            <a:ext cx="1464622" cy="17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45" y="3044950"/>
            <a:ext cx="1371655" cy="19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1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4748875" y="2049263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2 (R-Clk)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Push Gesture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575" y="3318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57075" y="3305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09100" y="4097125"/>
            <a:ext cx="538849" cy="5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0" l="16107" r="0" t="0"/>
          <a:stretch/>
        </p:blipFill>
        <p:spPr>
          <a:xfrm>
            <a:off x="78349" y="3141500"/>
            <a:ext cx="1057400" cy="1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Model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3960475" y="2049273"/>
            <a:ext cx="4726200" cy="261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Structure: The model takes 40 frames each with 10 data points.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Layers: 3 Convolutional layers, and 3 max pooling layers.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Test Accuracy: ~ 96.77%</a:t>
            </a:r>
            <a:endParaRPr sz="2000"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4983" l="0" r="57357" t="23816"/>
          <a:stretch/>
        </p:blipFill>
        <p:spPr>
          <a:xfrm>
            <a:off x="61250" y="2049275"/>
            <a:ext cx="3899223" cy="40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4">
            <a:alphaModFix/>
          </a:blip>
          <a:srcRect b="24368" l="5493" r="38793" t="37275"/>
          <a:stretch/>
        </p:blipFill>
        <p:spPr>
          <a:xfrm>
            <a:off x="3960475" y="4665900"/>
            <a:ext cx="5094502" cy="219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Model</a:t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4653625" y="2049275"/>
            <a:ext cx="4033200" cy="457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This code is used to run the model in real time. 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It is currently creating a csv file and loading that into the model. For future implementation it will directly create a DataFrame.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Final implementation will fill the first 40 frames and run the model prediction every 10* frames. (* - true value to be determined)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It takes about 1.4 seconds to capture 40 frames. (Negligible time to run it through the model)</a:t>
            </a:r>
            <a:endParaRPr sz="2000"/>
          </a:p>
        </p:txBody>
      </p:sp>
      <p:pic>
        <p:nvPicPr>
          <p:cNvPr id="213" name="Google Shape;213;p29"/>
          <p:cNvPicPr preferRelativeResize="0"/>
          <p:nvPr/>
        </p:nvPicPr>
        <p:blipFill rotWithShape="1">
          <a:blip r:embed="rId3">
            <a:alphaModFix/>
          </a:blip>
          <a:srcRect b="8699" l="18805" r="30298" t="4306"/>
          <a:stretch/>
        </p:blipFill>
        <p:spPr>
          <a:xfrm>
            <a:off x="0" y="1852875"/>
            <a:ext cx="4653624" cy="49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219" name="Google Shape;219;p30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{01C82A7D-D7AF-454A-86B8-DB8446FE1D31}</a:tableStyleId>
              </a:tblPr>
              <a:tblGrid>
                <a:gridCol w="3886200"/>
                <a:gridCol w="3886200"/>
              </a:tblGrid>
              <a:tr h="61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Accomplishments since ECEN 403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 hrs of effect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ECEN 404 ongoing progress/problems in the next 2 weeks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&lt;1&gt;Improve t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wo point cloud modeling demo code for positioning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&lt;4&gt; Discussion on how to proceed with integration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&lt;1&gt; Decided on final approach to integration with sponsor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&lt;1&gt; research into how to turn the demo code into function and loop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Combine the demo with Gesture Recognition demo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Generate real moving path of a gesture and test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Improve the accuracy of path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1. error background objects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2. gesture shaking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3. time delay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825" y="795425"/>
            <a:ext cx="3599975" cy="355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0" y="795425"/>
            <a:ext cx="5030624" cy="49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825" y="4351051"/>
            <a:ext cx="3772650" cy="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00" y="5794125"/>
            <a:ext cx="7751126" cy="9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2" y="1049175"/>
            <a:ext cx="4462711" cy="5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900" y="2983213"/>
            <a:ext cx="3766900" cy="8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242" name="Google Shape;242;p33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{01C82A7D-D7AF-454A-86B8-DB8446FE1D31}</a:tableStyleId>
              </a:tblPr>
              <a:tblGrid>
                <a:gridCol w="3886200"/>
                <a:gridCol w="3886200"/>
              </a:tblGrid>
              <a:tr h="904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&lt;8&gt; hours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85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&lt;4&gt; Discussion on how to proceed with integration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&lt;1&gt; Decided on final approach to integration with sponsor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&lt;2&gt; Working on integrating current code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&lt;1&gt; research into how to </a:t>
                      </a:r>
                      <a:r>
                        <a:rPr lang="en-US" sz="1800"/>
                        <a:t>parallelize</a:t>
                      </a:r>
                      <a:r>
                        <a:rPr lang="en-US" sz="1800"/>
                        <a:t> in Python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Problems: Issues with python versions and integrating the code.</a:t>
                      </a:r>
                      <a:br>
                        <a:rPr lang="en-US" sz="1600"/>
                      </a:br>
                      <a:endParaRPr sz="1600"/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Ongoing Progress: Working on integrating code and researching parallel </a:t>
                      </a:r>
                      <a:r>
                        <a:rPr lang="en-US" sz="1600"/>
                        <a:t>processing for Python</a:t>
                      </a:r>
                      <a:br>
                        <a:rPr lang="en-US" sz="1600"/>
                      </a:br>
                      <a:endParaRPr sz="1600"/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Plans: Get a minimum viable product completed from the existing code.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Summary: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2049275"/>
            <a:ext cx="4327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High-level summary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687876"/>
            <a:ext cx="3929925" cy="21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Mouse Movements and Actions</a:t>
            </a:r>
            <a:endParaRPr/>
          </a:p>
        </p:txBody>
      </p:sp>
      <p:pic>
        <p:nvPicPr>
          <p:cNvPr id="248" name="Google Shape;248;p34" title="Input_Mapping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38" y="1771452"/>
            <a:ext cx="8356128" cy="470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Ordering Status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do not need any new parts as such we haven’t ordered any.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</a:t>
            </a:r>
            <a:r>
              <a:rPr lang="en-US"/>
              <a:t> Plan Gantt Chart</a:t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275"/>
            <a:ext cx="8839199" cy="38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Gantt Chart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2877"/>
            <a:ext cx="8839204" cy="166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457200" y="8860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72" name="Google Shape;272;p38"/>
          <p:cNvGraphicFramePr/>
          <p:nvPr/>
        </p:nvGraphicFramePr>
        <p:xfrm>
          <a:off x="280050" y="168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{4C164B31-FEAC-4DDF-BB8A-771620C46977}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1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Movement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can be moved to all corners of the screen by the program.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Actions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be able to right click and left click.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3.2.5.2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Input Error Handling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</a:t>
                      </a:r>
                      <a:r>
                        <a:rPr lang="en-US" sz="850"/>
                        <a:t>properly</a:t>
                      </a:r>
                      <a:r>
                        <a:rPr lang="en-US" sz="850"/>
                        <a:t> handle all invalid inputs.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positioning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coordinates of the gesture should be calculated when deleting the error points.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Velocity accuracy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output velocity of the moving gesture should not have errors.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Gesture Recognition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recognize the users hand gestures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78" name="Google Shape;278;p39"/>
          <p:cNvGraphicFramePr/>
          <p:nvPr/>
        </p:nvGraphicFramePr>
        <p:xfrm>
          <a:off x="280063" y="253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{4C164B31-FEAC-4DDF-BB8A-771620C46977}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Recognition Accuracy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correctly identify and categorize hand gestures at least 90% of the time.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3.2.1.7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Functional Radar System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IWR6843AOPEVMs, and MMWAVEICBOOSTs all properly communicate with the computer and transmit data.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3.2.1.8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Data Decoding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python script accurately decodes the TLV data seen from both radars.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3.2.1.3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Angle and Distance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radars can capture gestures and pointer positions within a 90 degree range up to 1.5 feet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Size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will recognize gestures regardless of hand size.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457200" y="302715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is all, 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1522" l="0" r="0" t="1512"/>
          <a:stretch/>
        </p:blipFill>
        <p:spPr>
          <a:xfrm>
            <a:off x="582163" y="1797283"/>
            <a:ext cx="7979671" cy="470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400"/>
              <a:t>Currently, we are integrating what we have. Afterwards, we plan to do the following </a:t>
            </a:r>
            <a:r>
              <a:rPr b="1" lang="en-US" sz="2400"/>
              <a:t>proposed</a:t>
            </a:r>
            <a:r>
              <a:rPr b="1" lang="en-US" sz="2400"/>
              <a:t> changes:</a:t>
            </a:r>
            <a:endParaRPr b="1" sz="2400"/>
          </a:p>
          <a:p>
            <a:pPr indent="-357822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Interactive</a:t>
            </a:r>
            <a:r>
              <a:rPr lang="en-US" sz="2200" u="sng"/>
              <a:t> GUI</a:t>
            </a:r>
            <a:r>
              <a:rPr lang="en-US" sz="2200"/>
              <a:t> - Provides feedback and </a:t>
            </a:r>
            <a:r>
              <a:rPr lang="en-US" sz="2200"/>
              <a:t>sensitivity</a:t>
            </a:r>
            <a:r>
              <a:rPr lang="en-US" sz="2200"/>
              <a:t> adjustments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200"/>
          </a:p>
          <a:p>
            <a:pPr indent="-357822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AI for gestures</a:t>
            </a:r>
            <a:r>
              <a:rPr lang="en-US" sz="2200"/>
              <a:t> - New gestures for holding clicks (</a:t>
            </a:r>
            <a:r>
              <a:rPr b="1" lang="en-US" sz="2200"/>
              <a:t>Oscar</a:t>
            </a:r>
            <a:r>
              <a:rPr lang="en-US" sz="2200"/>
              <a:t>)</a:t>
            </a:r>
            <a:endParaRPr sz="2200"/>
          </a:p>
          <a:p>
            <a:pPr indent="-357822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Mouse frame smoothing</a:t>
            </a:r>
            <a:r>
              <a:rPr lang="en-US" sz="2200"/>
              <a:t> - Connect point A to point B with arbitrary frames to smooth motion (</a:t>
            </a:r>
            <a:r>
              <a:rPr b="1" lang="en-US" sz="2200"/>
              <a:t>Daniel</a:t>
            </a:r>
            <a:r>
              <a:rPr lang="en-US" sz="2200"/>
              <a:t>)</a:t>
            </a:r>
            <a:endParaRPr sz="2200"/>
          </a:p>
          <a:p>
            <a:pPr indent="-357822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Parallelization of scripts</a:t>
            </a:r>
            <a:r>
              <a:rPr lang="en-US" sz="2200"/>
              <a:t> - Parallelize the different scripts so they aren't running in one program (</a:t>
            </a:r>
            <a:r>
              <a:rPr b="1" lang="en-US" sz="2200"/>
              <a:t>Zane</a:t>
            </a:r>
            <a:r>
              <a:rPr lang="en-US" sz="2200"/>
              <a:t>)</a:t>
            </a:r>
            <a:endParaRPr sz="2200"/>
          </a:p>
          <a:p>
            <a:pPr indent="-357822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Radar enclosure case</a:t>
            </a:r>
            <a:r>
              <a:rPr lang="en-US" sz="2200"/>
              <a:t> - Protects devices </a:t>
            </a:r>
            <a:r>
              <a:rPr lang="en-US" sz="2200"/>
              <a:t>and </a:t>
            </a:r>
            <a:r>
              <a:rPr lang="en-US" sz="2200"/>
              <a:t>looks presentable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50" y="1819477"/>
            <a:ext cx="7643292" cy="47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0"/>
          <p:cNvGrpSpPr/>
          <p:nvPr/>
        </p:nvGrpSpPr>
        <p:grpSpPr>
          <a:xfrm>
            <a:off x="1301037" y="3594091"/>
            <a:ext cx="1776779" cy="3264162"/>
            <a:chOff x="338650" y="2418395"/>
            <a:chExt cx="2403001" cy="4243029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70500" y="241839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8650" y="45399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20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Chirp Config / Collect Data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/>
          </a:p>
        </p:txBody>
      </p:sp>
      <p:graphicFrame>
        <p:nvGraphicFramePr>
          <p:cNvPr id="135" name="Google Shape;135;p20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{01C82A7D-D7AF-454A-86B8-DB8446FE1D31}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403</a:t>
                      </a:r>
                      <a:r>
                        <a:rPr lang="en-US" sz="1800" u="none" cap="none" strike="noStrike"/>
                        <a:t>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 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&lt;5.5&gt; AutoDesk Inventor Pro - 3D Radar Enclosure Model Prototype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&lt;1&gt; Sponsor Meeting Review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&lt;3.5&gt; Python GUI R&amp;D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Meet with sponsor to discuss potential thermal conductivity </a:t>
                      </a:r>
                      <a:r>
                        <a:rPr lang="en-US" sz="1800"/>
                        <a:t>concerns </a:t>
                      </a:r>
                      <a:r>
                        <a:rPr lang="en-US" sz="1800"/>
                        <a:t>with radar enclosure case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Solidify Python GUI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588" y="4818666"/>
            <a:ext cx="1433568" cy="157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925" y="5162000"/>
            <a:ext cx="1306300" cy="6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00" y="4695439"/>
            <a:ext cx="957970" cy="15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525" y="5162000"/>
            <a:ext cx="1306301" cy="6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600" y="4468425"/>
            <a:ext cx="199108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3600" y="5465675"/>
            <a:ext cx="1863500" cy="8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Hand Tracking on Pointer Radar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13" y="2016002"/>
            <a:ext cx="5743575" cy="4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Output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0902"/>
            <a:ext cx="3133548" cy="470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550" y="2157675"/>
            <a:ext cx="6010451" cy="2574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474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Mouse Positioning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1339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Gesture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3133550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Pointer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[# Points] | 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1: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2: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6210125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Gesture</a:t>
            </a:r>
            <a:r>
              <a:rPr b="1" lang="en-US" sz="2100">
                <a:solidFill>
                  <a:schemeClr val="dk1"/>
                </a:solidFill>
              </a:rPr>
              <a:t>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Features: [size 10]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59" name="Google Shape;159;p22"/>
          <p:cNvCxnSpPr/>
          <p:nvPr/>
        </p:nvCxnSpPr>
        <p:spPr>
          <a:xfrm flipH="1">
            <a:off x="5981625" y="4857750"/>
            <a:ext cx="9600" cy="19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Enclosure Case (Bottom)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00" y="1852877"/>
            <a:ext cx="8208804" cy="470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